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71" r:id="rId16"/>
    <p:sldId id="269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CB48F-5EF1-181E-B004-AD23CA65D08B}" v="1" dt="2024-06-18T17:08:41.100"/>
    <p1510:client id="{3CB41458-3AD4-0A40-1233-5F2AC86AE357}" v="185" dt="2024-06-19T04:56:12.473"/>
    <p1510:client id="{510F6AF6-C3EC-AC87-4CDC-EDAB420E6F8F}" v="78" dt="2024-06-18T18:56:28.654"/>
    <p1510:client id="{60559E37-98D1-EDC0-F924-446FD37D0A13}" v="3" dt="2024-06-18T17:50:32.378"/>
    <p1510:client id="{BCAF7B79-C9D7-F71E-8B7F-4569C91C1BFF}" v="7" dt="2024-06-18T17:38:59.019"/>
    <p1510:client id="{C8B0864D-A397-5887-493B-4F10CD5239F6}" v="157" dt="2024-06-19T14:41:59.451"/>
    <p1510:client id="{D60D1B59-4C67-0FC9-C137-1418B024EA46}" v="22" dt="2024-06-18T16:08:16.611"/>
    <p1510:client id="{ECCC26D2-36AD-8BC0-CE0D-6EAA7C259B06}" v="293" dt="2024-06-18T19:23:33.882"/>
    <p1510:client id="{ED4DBE2B-201C-ED99-BF3B-621AE5317E86}" v="26" dt="2024-06-19T15:06:59.987"/>
    <p1510:client id="{F373B429-D9E2-B272-095D-1F260912D1FE}" v="310" dt="2024-06-18T17:07:37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FD455-FABC-46C0-AA7A-6B7654926522}" type="datetimeFigureOut">
              <a:rPr lang="en-US"/>
              <a:pPr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28409-062C-4007-B6DE-F02E5771E595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9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7245" y="795457"/>
            <a:ext cx="750951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endParaRPr lang="en-US" sz="1716"/>
          </a:p>
        </p:txBody>
      </p:sp>
      <p:sp>
        <p:nvSpPr>
          <p:cNvPr id="6" name="Text 2"/>
          <p:cNvSpPr/>
          <p:nvPr/>
        </p:nvSpPr>
        <p:spPr>
          <a:xfrm>
            <a:off x="817245" y="1367552"/>
            <a:ext cx="750951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endParaRPr lang="en-US" sz="1716"/>
          </a:p>
        </p:txBody>
      </p:sp>
      <p:sp>
        <p:nvSpPr>
          <p:cNvPr id="7" name="Text 3"/>
          <p:cNvSpPr/>
          <p:nvPr/>
        </p:nvSpPr>
        <p:spPr>
          <a:xfrm>
            <a:off x="817245" y="2021324"/>
            <a:ext cx="7509510" cy="17692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6966"/>
              </a:lnSpc>
              <a:buNone/>
            </a:pPr>
            <a:r>
              <a:rPr lang="en-US" sz="5550" b="1" kern="0" spc="-111" dirty="0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Automation Testing for JPetStore​</a:t>
            </a:r>
            <a:endParaRPr lang="en-US" sz="5550" dirty="0">
              <a:latin typeface="adonis-web"/>
              <a:ea typeface="adonis-web"/>
            </a:endParaRPr>
          </a:p>
        </p:txBody>
      </p:sp>
      <p:sp>
        <p:nvSpPr>
          <p:cNvPr id="8" name="Text 4"/>
          <p:cNvSpPr/>
          <p:nvPr/>
        </p:nvSpPr>
        <p:spPr>
          <a:xfrm>
            <a:off x="817245" y="4117419"/>
            <a:ext cx="750951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74"/>
              </a:lnSpc>
              <a:buNone/>
            </a:pPr>
            <a:r>
              <a:rPr lang="en-US" sz="1716" b="1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(A online pet shop)</a:t>
            </a:r>
            <a:endParaRPr lang="en-US" sz="1716"/>
          </a:p>
        </p:txBody>
      </p:sp>
      <p:sp>
        <p:nvSpPr>
          <p:cNvPr id="9" name="Text 5"/>
          <p:cNvSpPr/>
          <p:nvPr/>
        </p:nvSpPr>
        <p:spPr>
          <a:xfrm>
            <a:off x="817245" y="4689515"/>
            <a:ext cx="7509510" cy="408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18"/>
              </a:lnSpc>
              <a:buNone/>
            </a:pPr>
            <a:r>
              <a:rPr lang="en-US" sz="2145" b="1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:</a:t>
            </a:r>
            <a:r>
              <a:rPr lang="en-US" sz="2145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​</a:t>
            </a:r>
            <a:endParaRPr lang="en-US" sz="2145"/>
          </a:p>
        </p:txBody>
      </p:sp>
      <p:sp>
        <p:nvSpPr>
          <p:cNvPr id="10" name="Shape 6"/>
          <p:cNvSpPr/>
          <p:nvPr/>
        </p:nvSpPr>
        <p:spPr>
          <a:xfrm>
            <a:off x="817245" y="5395555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96208" y="5343287"/>
            <a:ext cx="7230547" cy="26158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50" kern="0" spc="-34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Basanagoud Patil​</a:t>
            </a:r>
            <a:endParaRPr lang="en-US" sz="1350" dirty="0">
              <a:latin typeface="Source Sans Pro"/>
              <a:ea typeface="Source Sans Pro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17245" y="5733336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96208" y="5681067"/>
            <a:ext cx="7230547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73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Durga Bhavani Dulam​</a:t>
            </a:r>
            <a:endParaRPr lang="en-US" sz="1373" dirty="0"/>
          </a:p>
        </p:txBody>
      </p:sp>
      <p:sp>
        <p:nvSpPr>
          <p:cNvPr id="14" name="Shape 10"/>
          <p:cNvSpPr/>
          <p:nvPr/>
        </p:nvSpPr>
        <p:spPr>
          <a:xfrm>
            <a:off x="817245" y="6071116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96208" y="6018848"/>
            <a:ext cx="7230547" cy="26158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059"/>
              </a:lnSpc>
            </a:pPr>
            <a:r>
              <a:rPr lang="en-US" sz="1350" kern="0" spc="-34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Thadi Anantha Reddy​</a:t>
            </a:r>
            <a:endParaRPr lang="en-US" sz="1350" dirty="0">
              <a:latin typeface="Source Sans Pro"/>
              <a:ea typeface="Source Sans Pro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817245" y="6408896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96208" y="6356628"/>
            <a:ext cx="7230547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73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Puppala Nitin Kumar ​</a:t>
            </a:r>
            <a:endParaRPr lang="en-US" sz="1373" dirty="0"/>
          </a:p>
        </p:txBody>
      </p:sp>
      <p:sp>
        <p:nvSpPr>
          <p:cNvPr id="18" name="Shape 14"/>
          <p:cNvSpPr/>
          <p:nvPr/>
        </p:nvSpPr>
        <p:spPr>
          <a:xfrm>
            <a:off x="817245" y="6746677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96208" y="6694408"/>
            <a:ext cx="7230547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73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Konda Sai Chandana​</a:t>
            </a:r>
            <a:endParaRPr lang="en-US" sz="1373" dirty="0"/>
          </a:p>
        </p:txBody>
      </p:sp>
      <p:sp>
        <p:nvSpPr>
          <p:cNvPr id="20" name="Shape 16"/>
          <p:cNvSpPr/>
          <p:nvPr/>
        </p:nvSpPr>
        <p:spPr>
          <a:xfrm>
            <a:off x="817245" y="7084457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1096208" y="7032188"/>
            <a:ext cx="7230547" cy="26158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50" kern="0" spc="-34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Ragulkanth​</a:t>
            </a:r>
            <a:endParaRPr lang="en-US" sz="1350" dirty="0">
              <a:latin typeface="Source Sans Pro"/>
              <a:ea typeface="Source Sans Pro"/>
            </a:endParaRPr>
          </a:p>
        </p:txBody>
      </p:sp>
      <p:sp>
        <p:nvSpPr>
          <p:cNvPr id="22" name="Shape 18"/>
          <p:cNvSpPr/>
          <p:nvPr/>
        </p:nvSpPr>
        <p:spPr>
          <a:xfrm>
            <a:off x="817245" y="7422237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1096208" y="7369969"/>
            <a:ext cx="7230547" cy="26158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059"/>
              </a:lnSpc>
            </a:pPr>
            <a:r>
              <a:rPr lang="en-US" sz="1350" kern="0" spc="-34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Meghasree Tharigonda​</a:t>
            </a:r>
            <a:endParaRPr lang="en-US" sz="1350" dirty="0">
              <a:solidFill>
                <a:srgbClr val="000000"/>
              </a:solidFill>
              <a:latin typeface="Source Sans Pro"/>
              <a:ea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13591" y="530543"/>
            <a:ext cx="6248638" cy="7810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50"/>
              </a:lnSpc>
              <a:buNone/>
            </a:pPr>
            <a:r>
              <a:rPr lang="en-US" sz="4920" b="1" kern="0" spc="-9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TestNG</a:t>
            </a:r>
            <a:endParaRPr lang="en-US" sz="4920" dirty="0"/>
          </a:p>
        </p:txBody>
      </p:sp>
      <p:sp>
        <p:nvSpPr>
          <p:cNvPr id="5" name="Shape 2"/>
          <p:cNvSpPr/>
          <p:nvPr/>
        </p:nvSpPr>
        <p:spPr>
          <a:xfrm>
            <a:off x="3013591" y="1657826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321487" y="1600200"/>
            <a:ext cx="8295323" cy="28860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00" kern="0" spc="-3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In Registration, Login, Homepage, search page, product details, and Account page we used this approach.</a:t>
            </a:r>
            <a:endParaRPr lang="en-US" sz="1500">
              <a:latin typeface="Source Sans Pro"/>
              <a:ea typeface="Source Sans Pro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013591" y="2013704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321487" y="1956078"/>
            <a:ext cx="8295323" cy="577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273"/>
              </a:lnSpc>
            </a:pPr>
            <a:r>
              <a:rPr lang="en-US" sz="1500" kern="0" spc="-30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Testing framework for Java inspired by JUnit and NUnit. Supports various types of testing: unit, functional, integration. </a:t>
            </a:r>
            <a:endParaRPr lang="en-US" sz="1515" dirty="0"/>
          </a:p>
        </p:txBody>
      </p:sp>
      <p:sp>
        <p:nvSpPr>
          <p:cNvPr id="9" name="Text 6"/>
          <p:cNvSpPr/>
          <p:nvPr/>
        </p:nvSpPr>
        <p:spPr>
          <a:xfrm>
            <a:off x="3013591" y="2749748"/>
            <a:ext cx="860321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515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Features</a:t>
            </a:r>
            <a:endParaRPr lang="en-US" sz="1515"/>
          </a:p>
        </p:txBody>
      </p:sp>
      <p:sp>
        <p:nvSpPr>
          <p:cNvPr id="10" name="Shape 7"/>
          <p:cNvSpPr/>
          <p:nvPr/>
        </p:nvSpPr>
        <p:spPr>
          <a:xfrm>
            <a:off x="3013591" y="3312438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321487" y="3254812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Annotations for test configuration and execution control. </a:t>
            </a:r>
            <a:endParaRPr lang="en-US" sz="1515"/>
          </a:p>
        </p:txBody>
      </p:sp>
      <p:sp>
        <p:nvSpPr>
          <p:cNvPr id="12" name="Shape 9"/>
          <p:cNvSpPr/>
          <p:nvPr/>
        </p:nvSpPr>
        <p:spPr>
          <a:xfrm>
            <a:off x="3013591" y="3668316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321487" y="3610689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grouping and prioritization. </a:t>
            </a:r>
            <a:endParaRPr lang="en-US" sz="1515"/>
          </a:p>
        </p:txBody>
      </p:sp>
      <p:sp>
        <p:nvSpPr>
          <p:cNvPr id="14" name="Shape 11"/>
          <p:cNvSpPr/>
          <p:nvPr/>
        </p:nvSpPr>
        <p:spPr>
          <a:xfrm>
            <a:off x="3013591" y="4024193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321487" y="3966567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Parameterization for data-driven testing.</a:t>
            </a:r>
            <a:endParaRPr lang="en-US" sz="1515"/>
          </a:p>
        </p:txBody>
      </p:sp>
      <p:sp>
        <p:nvSpPr>
          <p:cNvPr id="16" name="Shape 13"/>
          <p:cNvSpPr/>
          <p:nvPr/>
        </p:nvSpPr>
        <p:spPr>
          <a:xfrm>
            <a:off x="3013591" y="4380071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321487" y="4322445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Dependency management between tests. </a:t>
            </a:r>
            <a:endParaRPr lang="en-US" sz="1515"/>
          </a:p>
        </p:txBody>
      </p:sp>
      <p:sp>
        <p:nvSpPr>
          <p:cNvPr id="18" name="Shape 15"/>
          <p:cNvSpPr/>
          <p:nvPr/>
        </p:nvSpPr>
        <p:spPr>
          <a:xfrm>
            <a:off x="3013591" y="4735949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3321487" y="4678323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Detailed HTML reports for test results. </a:t>
            </a:r>
            <a:endParaRPr lang="en-US" sz="1515"/>
          </a:p>
        </p:txBody>
      </p:sp>
      <p:sp>
        <p:nvSpPr>
          <p:cNvPr id="20" name="Text 17"/>
          <p:cNvSpPr/>
          <p:nvPr/>
        </p:nvSpPr>
        <p:spPr>
          <a:xfrm>
            <a:off x="3013591" y="5183386"/>
            <a:ext cx="860321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515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and Usage</a:t>
            </a:r>
            <a:endParaRPr lang="en-US" sz="1515"/>
          </a:p>
        </p:txBody>
      </p:sp>
      <p:sp>
        <p:nvSpPr>
          <p:cNvPr id="21" name="Text 18"/>
          <p:cNvSpPr/>
          <p:nvPr/>
        </p:nvSpPr>
        <p:spPr>
          <a:xfrm>
            <a:off x="3321487" y="5688449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73"/>
              </a:lnSpc>
              <a:buSzPct val="100000"/>
              <a:buFont typeface="+mj-lt"/>
              <a:buAutoNum type="arabicPeriod"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Integrates with Maven, Jenkins for CI/CD. </a:t>
            </a:r>
            <a:endParaRPr lang="en-US" sz="1515"/>
          </a:p>
        </p:txBody>
      </p:sp>
      <p:sp>
        <p:nvSpPr>
          <p:cNvPr id="22" name="Text 19"/>
          <p:cNvSpPr/>
          <p:nvPr/>
        </p:nvSpPr>
        <p:spPr>
          <a:xfrm>
            <a:off x="3321487" y="6044327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73"/>
              </a:lnSpc>
              <a:buSzPct val="100000"/>
              <a:buFont typeface="+mj-lt"/>
              <a:buAutoNum type="arabicPeriod" startAt="2"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Compatible with popular IDEs (Eclipse, IntelliJ). </a:t>
            </a:r>
            <a:endParaRPr lang="en-US" sz="1515"/>
          </a:p>
        </p:txBody>
      </p:sp>
      <p:sp>
        <p:nvSpPr>
          <p:cNvPr id="23" name="Text 20"/>
          <p:cNvSpPr/>
          <p:nvPr/>
        </p:nvSpPr>
        <p:spPr>
          <a:xfrm>
            <a:off x="3013591" y="6549390"/>
            <a:ext cx="860321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515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Benefits</a:t>
            </a:r>
            <a:endParaRPr lang="en-US" sz="1515"/>
          </a:p>
        </p:txBody>
      </p:sp>
      <p:sp>
        <p:nvSpPr>
          <p:cNvPr id="24" name="Text 21"/>
          <p:cNvSpPr/>
          <p:nvPr/>
        </p:nvSpPr>
        <p:spPr>
          <a:xfrm>
            <a:off x="3321487" y="7054453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73"/>
              </a:lnSpc>
              <a:buSzPct val="100000"/>
              <a:buFont typeface="+mj-lt"/>
              <a:buAutoNum type="arabicPeriod"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Enhances test flexibility and control. </a:t>
            </a:r>
            <a:endParaRPr lang="en-US" sz="1515"/>
          </a:p>
        </p:txBody>
      </p:sp>
      <p:sp>
        <p:nvSpPr>
          <p:cNvPr id="25" name="Text 22"/>
          <p:cNvSpPr/>
          <p:nvPr/>
        </p:nvSpPr>
        <p:spPr>
          <a:xfrm>
            <a:off x="3321487" y="7410331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73"/>
              </a:lnSpc>
              <a:buSzPct val="100000"/>
              <a:buFont typeface="+mj-lt"/>
              <a:buAutoNum type="arabicPeriod" startAt="2"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Suitable for both small-scale and enterprise-level testing.</a:t>
            </a:r>
            <a:endParaRPr lang="en-US" sz="151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30FB9-A88F-305C-41D0-5AE0E74C0460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 TESTING USING POSTMAN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3DF10-E01A-9C5D-04D4-32AF4A1A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13" y="1806173"/>
            <a:ext cx="8670898" cy="46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4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54" y="2769037"/>
            <a:ext cx="4930973" cy="26915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19599" y="1212374"/>
            <a:ext cx="7214830" cy="2070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EXTENT REPORTS</a:t>
            </a:r>
            <a:endParaRPr lang="en-US" sz="5681"/>
          </a:p>
        </p:txBody>
      </p:sp>
      <p:sp>
        <p:nvSpPr>
          <p:cNvPr id="7" name="Text 2"/>
          <p:cNvSpPr/>
          <p:nvPr/>
        </p:nvSpPr>
        <p:spPr>
          <a:xfrm>
            <a:off x="6484501" y="2549128"/>
            <a:ext cx="7312700" cy="14381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624"/>
              </a:lnSpc>
              <a:buSzPct val="100000"/>
            </a:pP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484501" y="3226832"/>
            <a:ext cx="7312700" cy="11714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Open-source reporting library useful for test automation. ​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484501" y="3828336"/>
            <a:ext cx="7312700" cy="9809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integrated with major testing frameworks like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JUnit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TestNG, etc. ​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509901" y="4442539"/>
            <a:ext cx="7287300" cy="1406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Extent Reports offer several advantages when compared to the built-in reports that are generated through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JUnit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TestNG such as pie chart representation, test stepwise report generation, adding screenshots etc.​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60889" y="746085"/>
            <a:ext cx="8802330" cy="83839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Contribution</a:t>
            </a:r>
          </a:p>
          <a:p>
            <a:pPr>
              <a:lnSpc>
                <a:spcPts val="7101"/>
              </a:lnSpc>
            </a:pPr>
            <a:endParaRPr lang="en-US" sz="5650" b="1" kern="0" spc="-114">
              <a:latin typeface="adonis-web"/>
              <a:ea typeface="adonis-web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0101" y="1971675"/>
            <a:ext cx="13411200" cy="4934903"/>
          </a:xfrm>
          <a:prstGeom prst="roundRect">
            <a:avLst>
              <a:gd name="adj" fmla="val 20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236657" y="2194100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78179" y="2177296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Registration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:  TestNG                                                                                  Thadi Ananth Reddy</a:t>
            </a:r>
            <a:endParaRPr lang="en-US" sz="1750" dirty="0">
              <a:latin typeface="Calibri" panose="020F0502020204030204"/>
              <a:ea typeface="Source Sans Pro"/>
              <a:cs typeface="Calibri" panose="020F0502020204030204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356009" y="2651403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578179" y="2792254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Login: 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          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+mn-lt"/>
              </a:rPr>
              <a:t>                                                                                  Ragulkanth                                                                                                            </a:t>
            </a:r>
            <a:endParaRPr lang="en-US" sz="1000" kern="0" spc="-35" dirty="0">
              <a:solidFill>
                <a:srgbClr val="000000"/>
              </a:solidFill>
              <a:latin typeface="Source Sans Pro"/>
              <a:ea typeface="Source Sans Pro"/>
              <a:cs typeface="Arial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36657" y="3266361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578179" y="3407212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Home Page: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                                                                                    Meghasree Tharigonda                                                   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56009" y="3881318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578179" y="4022169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Search: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 frame work and created extent report                               Basanagoud Patil</a:t>
            </a:r>
            <a:endParaRPr lang="en-US" sz="1750" dirty="0">
              <a:latin typeface="Source Sans Pro"/>
              <a:ea typeface="Source Sans Pro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2356009" y="4496276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578179" y="4637127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Products Details: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                                                                           Konda Sai Chandana​</a:t>
            </a:r>
            <a:endParaRPr lang="en-US" sz="1750" dirty="0">
              <a:latin typeface="Calibri"/>
              <a:ea typeface="Source Sans Pro"/>
              <a:cs typeface="Calibri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2356009" y="5111234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2578179" y="5252085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Cart: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Page Object Model and BDD Cucumber                                           Durga Bhavani Dulam  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356009" y="5726192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578179" y="5867043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Payment: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 frame work                                                                     Basanagoud  Patil</a:t>
            </a:r>
            <a:endParaRPr lang="en-US" sz="1750" dirty="0">
              <a:latin typeface="Source Sans Pro"/>
              <a:ea typeface="Source Sans Pro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2356009" y="6341150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2578179" y="6482001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Account Details 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                                                                          Puppala  Nitin  Kumar           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348389" y="7213640"/>
            <a:ext cx="993350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999" y="1417915"/>
            <a:ext cx="7291030" cy="2159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5681"/>
          </a:p>
        </p:txBody>
      </p:sp>
      <p:sp>
        <p:nvSpPr>
          <p:cNvPr id="6" name="Text 2"/>
          <p:cNvSpPr/>
          <p:nvPr/>
        </p:nvSpPr>
        <p:spPr>
          <a:xfrm>
            <a:off x="1054021" y="2741970"/>
            <a:ext cx="7256780" cy="13968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1400" kern="0" spc="-35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79421" y="3137098"/>
            <a:ext cx="7231380" cy="14603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1400" kern="0" spc="-35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54021" y="2770227"/>
            <a:ext cx="7256780" cy="20953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457200" lvl="0" indent="-457200" rtl="0">
              <a:buAutoNum type="arabicPeriod"/>
            </a:pPr>
            <a:r>
              <a:rPr lang="en-US" sz="2400" baseline="0">
                <a:latin typeface="Calibri"/>
                <a:ea typeface="Arial"/>
                <a:cs typeface="Arial"/>
              </a:rPr>
              <a:t>Quality Assurance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  <a:endParaRPr lang="en-US">
              <a:cs typeface="Calibri" panose="020F0502020204030204"/>
            </a:endParaRPr>
          </a:p>
          <a:p>
            <a:endParaRPr lang="en-US" sz="2400">
              <a:latin typeface="Calibri"/>
              <a:ea typeface="Arial"/>
              <a:cs typeface="Arial"/>
            </a:endParaRPr>
          </a:p>
          <a:p>
            <a:r>
              <a:rPr lang="en-US" sz="2400">
                <a:latin typeface="Calibri"/>
                <a:ea typeface="Arial"/>
                <a:cs typeface="Arial"/>
              </a:rPr>
              <a:t>2.   Efficiency</a:t>
            </a:r>
            <a:r>
              <a:rPr lang="en-US" sz="2400" baseline="0">
                <a:latin typeface="Calibri"/>
                <a:ea typeface="Arial"/>
                <a:cs typeface="Arial"/>
              </a:rPr>
              <a:t> Improvement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</a:p>
          <a:p>
            <a:endParaRPr lang="en-US" sz="2400">
              <a:latin typeface="Calibri"/>
              <a:ea typeface="Arial"/>
              <a:cs typeface="Arial"/>
            </a:endParaRPr>
          </a:p>
          <a:p>
            <a:r>
              <a:rPr lang="en-US" sz="2400">
                <a:latin typeface="Calibri"/>
                <a:ea typeface="Arial"/>
                <a:cs typeface="Arial"/>
              </a:rPr>
              <a:t>3.   Customer</a:t>
            </a:r>
            <a:r>
              <a:rPr lang="en-US" sz="2400" baseline="0">
                <a:latin typeface="Calibri"/>
                <a:ea typeface="Arial"/>
                <a:cs typeface="Arial"/>
              </a:rPr>
              <a:t> Satisfaction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</a:p>
          <a:p>
            <a:pPr rtl="0"/>
            <a:endParaRPr lang="en-US" sz="2400">
              <a:latin typeface="Calibri"/>
              <a:ea typeface="Arial"/>
              <a:cs typeface="Arial"/>
            </a:endParaRPr>
          </a:p>
          <a:p>
            <a:r>
              <a:rPr lang="en-US" sz="2400">
                <a:latin typeface="Calibri"/>
                <a:ea typeface="Arial"/>
                <a:cs typeface="Arial"/>
              </a:rPr>
              <a:t>4.   Consistency</a:t>
            </a:r>
            <a:r>
              <a:rPr lang="en-US" sz="2400" baseline="0">
                <a:latin typeface="Calibri"/>
                <a:ea typeface="Arial"/>
                <a:cs typeface="Arial"/>
              </a:rPr>
              <a:t> in Testing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</a:p>
          <a:p>
            <a:pPr rtl="0"/>
            <a:endParaRPr lang="en-US" sz="2400">
              <a:latin typeface="Calibri"/>
              <a:ea typeface="Arial"/>
              <a:cs typeface="Arial"/>
            </a:endParaRPr>
          </a:p>
          <a:p>
            <a:r>
              <a:rPr lang="en-US" sz="2400">
                <a:latin typeface="Calibri"/>
                <a:ea typeface="Arial"/>
                <a:cs typeface="Arial"/>
              </a:rPr>
              <a:t>5.   </a:t>
            </a:r>
            <a:r>
              <a:rPr lang="en-US" sz="2400" baseline="0">
                <a:latin typeface="Calibri"/>
                <a:ea typeface="Arial"/>
                <a:cs typeface="Arial"/>
              </a:rPr>
              <a:t>Long-Term Cost Savings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  <a:endParaRPr lang="en-US" sz="14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55AA379-9E28-8F29-D765-3F833D2BF77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9E0CF-0A04-72E4-076D-0A047E52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31" y="384678"/>
            <a:ext cx="5269350" cy="7460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96CC4-ACE7-E53B-4FA1-1B808A89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313" y="384678"/>
            <a:ext cx="5867442" cy="74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64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430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788093"/>
            <a:ext cx="6300907" cy="6534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146"/>
              </a:lnSpc>
            </a:pPr>
            <a:r>
              <a:rPr lang="en-US" sz="4100" b="1" kern="0" spc="-82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                         THANK YOU</a:t>
            </a:r>
            <a:endParaRPr lang="en-US" sz="4100">
              <a:latin typeface="adonis-web"/>
              <a:ea typeface="adonis-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" y="864"/>
            <a:ext cx="14598869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855" y="-2391"/>
            <a:ext cx="14583966" cy="82287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91668" y="742300"/>
            <a:ext cx="7467510" cy="10092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</a:t>
            </a:r>
          </a:p>
          <a:p>
            <a:pPr>
              <a:lnSpc>
                <a:spcPts val="7101"/>
              </a:lnSpc>
            </a:pPr>
            <a:endParaRPr lang="en-US" sz="5650" b="1" kern="0" spc="-114">
              <a:latin typeface="adonis-web"/>
              <a:ea typeface="adonis-web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61335" y="2092564"/>
            <a:ext cx="10713730" cy="31912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00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These tools and scripts simulate user interactions and validate the functionality of the software.​</a:t>
            </a:r>
          </a:p>
        </p:txBody>
      </p:sp>
      <p:sp>
        <p:nvSpPr>
          <p:cNvPr id="7" name="Text 4"/>
          <p:cNvSpPr/>
          <p:nvPr/>
        </p:nvSpPr>
        <p:spPr>
          <a:xfrm>
            <a:off x="1558794" y="3451714"/>
            <a:ext cx="11637497" cy="10582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200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Automation testing provides benefits like faster test execution, repeatability, and consistent test results, while manual testing is limited by the speed and accuracy of human testers.​</a:t>
            </a:r>
            <a:endParaRPr lang="en-US" sz="2000">
              <a:solidFill>
                <a:srgbClr val="00000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>
              <a:lnSpc>
                <a:spcPts val="2624"/>
              </a:lnSpc>
              <a:buSzPct val="100000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>
              <a:lnSpc>
                <a:spcPts val="2624"/>
              </a:lnSpc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>
              <a:lnSpc>
                <a:spcPts val="2624"/>
              </a:lnSpc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algn="l">
              <a:lnSpc>
                <a:spcPts val="2624"/>
              </a:lnSpc>
            </a:pPr>
            <a:r>
              <a:rPr lang="en-US" sz="200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
​</a:t>
            </a:r>
            <a:endParaRPr lang="en-US" sz="2000">
              <a:latin typeface="Calibri"/>
              <a:ea typeface="Source Sans Pro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2629E-B59F-73DF-B0EE-D993BF343260}"/>
              </a:ext>
            </a:extLst>
          </p:cNvPr>
          <p:cNvSpPr txBox="1"/>
          <p:nvPr/>
        </p:nvSpPr>
        <p:spPr>
          <a:xfrm>
            <a:off x="1560788" y="2593429"/>
            <a:ext cx="122971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&quot;Source Sans Pro&quot;, &quot;Source Sans Pro_EmbeddedFont&quot;, &quot;Source Sans Pro_MSFontService&quot;, Sans-Serif"/>
              <a:buChar char="•"/>
            </a:pPr>
            <a:r>
              <a:rPr lang="en-US" sz="2000">
                <a:solidFill>
                  <a:srgbClr val="272525"/>
                </a:solidFill>
                <a:latin typeface="Source Sans Pro"/>
                <a:cs typeface="Arial"/>
              </a:rPr>
              <a:t>Automation Testing involves the utilization of automated tools and scripts to perform tests on software applications. ​</a:t>
            </a:r>
            <a:r>
              <a:rPr lang="en-US" sz="2000">
                <a:latin typeface="Source Sans Pro"/>
                <a:cs typeface="Arial"/>
              </a:rPr>
              <a:t>​</a:t>
            </a:r>
            <a:endParaRPr lang="en-US" sz="2000">
              <a:latin typeface="Source Sans Pro"/>
              <a:ea typeface="Source Sans Pro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5491" y="590510"/>
            <a:ext cx="9986327" cy="524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3"/>
              </a:lnSpc>
              <a:buNone/>
            </a:pPr>
            <a:r>
              <a:rPr lang="en-US" sz="3626" b="1" kern="0" spc="-73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JPETSTORE DEMO (A Virtual Pet Store)</a:t>
            </a:r>
            <a:endParaRPr lang="en-US" sz="3626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891" y="1408867"/>
            <a:ext cx="4893350" cy="30243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491" y="4449128"/>
            <a:ext cx="4601488" cy="60527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67"/>
              </a:lnSpc>
            </a:pPr>
            <a:r>
              <a:rPr lang="en-US" b="1" kern="0" spc="-36">
                <a:solidFill>
                  <a:srgbClr val="272525"/>
                </a:solidFill>
                <a:latin typeface="adonis-web"/>
                <a:ea typeface="adonis-web"/>
                <a:cs typeface="adonis-web" pitchFamily="34" charset="-120"/>
              </a:rPr>
              <a:t>                                                                    Welcoming Homepage</a:t>
            </a:r>
            <a:endParaRPr lang="en-US">
              <a:latin typeface="adonis-web"/>
              <a:ea typeface="adonis-web"/>
            </a:endParaRPr>
          </a:p>
        </p:txBody>
      </p:sp>
      <p:sp>
        <p:nvSpPr>
          <p:cNvPr id="7" name="Text 3"/>
          <p:cNvSpPr/>
          <p:nvPr/>
        </p:nvSpPr>
        <p:spPr>
          <a:xfrm>
            <a:off x="763707" y="5044797"/>
            <a:ext cx="10926802" cy="395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41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Simulated E-Commerce Experience​</a:t>
            </a:r>
            <a:endParaRPr lang="en-US" sz="1541"/>
          </a:p>
        </p:txBody>
      </p:sp>
      <p:sp>
        <p:nvSpPr>
          <p:cNvPr id="8" name="Text 4"/>
          <p:cNvSpPr/>
          <p:nvPr/>
        </p:nvSpPr>
        <p:spPr>
          <a:xfrm>
            <a:off x="763707" y="5432266"/>
            <a:ext cx="10926802" cy="344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41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and Interact with Pet-Related Items​</a:t>
            </a:r>
            <a:endParaRPr lang="en-US" sz="1541"/>
          </a:p>
        </p:txBody>
      </p:sp>
      <p:sp>
        <p:nvSpPr>
          <p:cNvPr id="9" name="Text 5"/>
          <p:cNvSpPr/>
          <p:nvPr/>
        </p:nvSpPr>
        <p:spPr>
          <a:xfrm>
            <a:off x="776407" y="5845135"/>
            <a:ext cx="10914102" cy="31900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41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Virtual Purchases​</a:t>
            </a:r>
          </a:p>
          <a:p>
            <a:pPr marL="342900" indent="-342900">
              <a:lnSpc>
                <a:spcPts val="2312"/>
              </a:lnSpc>
              <a:buSzPct val="100000"/>
              <a:buChar char="•"/>
            </a:pPr>
            <a:endParaRPr lang="en-US" sz="1500" kern="0" spc="-31">
              <a:solidFill>
                <a:srgbClr val="272525"/>
              </a:solidFill>
              <a:latin typeface="Source Sans Pro"/>
              <a:ea typeface="Source Sans Pro"/>
            </a:endParaRPr>
          </a:p>
          <a:p>
            <a:pPr marL="342900" indent="-342900">
              <a:lnSpc>
                <a:spcPts val="2312"/>
              </a:lnSpc>
              <a:buSzPct val="100000"/>
              <a:buChar char="•"/>
            </a:pPr>
            <a:endParaRPr lang="en-US" sz="1500" kern="0" spc="-31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80891" y="6218039"/>
            <a:ext cx="4525288" cy="351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7"/>
              </a:lnSpc>
              <a:buNone/>
            </a:pPr>
            <a:r>
              <a:rPr lang="en-US" sz="1813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Significance:​</a:t>
            </a:r>
            <a:endParaRPr lang="en-US" sz="1813"/>
          </a:p>
        </p:txBody>
      </p:sp>
      <p:sp>
        <p:nvSpPr>
          <p:cNvPr id="11" name="Text 7"/>
          <p:cNvSpPr/>
          <p:nvPr/>
        </p:nvSpPr>
        <p:spPr>
          <a:xfrm>
            <a:off x="789107" y="6623209"/>
            <a:ext cx="10901402" cy="331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41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Practical and Controlled Testing Environment ​</a:t>
            </a:r>
            <a:endParaRPr lang="en-US" sz="1541"/>
          </a:p>
        </p:txBody>
      </p:sp>
      <p:sp>
        <p:nvSpPr>
          <p:cNvPr id="12" name="Text 8"/>
          <p:cNvSpPr/>
          <p:nvPr/>
        </p:nvSpPr>
        <p:spPr>
          <a:xfrm>
            <a:off x="789107" y="6997978"/>
            <a:ext cx="10901402" cy="3698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41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Demonstrates Automation's Efficiency and Accuracy​</a:t>
            </a:r>
            <a:endParaRPr lang="en-US" sz="1541"/>
          </a:p>
        </p:txBody>
      </p:sp>
      <p:sp>
        <p:nvSpPr>
          <p:cNvPr id="13" name="Text 9"/>
          <p:cNvSpPr/>
          <p:nvPr/>
        </p:nvSpPr>
        <p:spPr>
          <a:xfrm>
            <a:off x="2939891" y="7396282"/>
            <a:ext cx="8750618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2"/>
              </a:lnSpc>
              <a:buNone/>
            </a:pPr>
            <a:endParaRPr lang="en-US" sz="154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4799" y="1730216"/>
            <a:ext cx="7376001" cy="1807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17"/>
              </a:lnSpc>
              <a:buNone/>
            </a:pPr>
            <a:r>
              <a:rPr lang="en-US" sz="3293" b="1" kern="0" spc="-66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Automation TESTING over MANUAL TESTING</a:t>
            </a:r>
            <a:endParaRPr lang="en-US" sz="3293"/>
          </a:p>
        </p:txBody>
      </p:sp>
      <p:sp>
        <p:nvSpPr>
          <p:cNvPr id="6" name="Text 2"/>
          <p:cNvSpPr/>
          <p:nvPr/>
        </p:nvSpPr>
        <p:spPr>
          <a:xfrm>
            <a:off x="1214001" y="3124994"/>
            <a:ext cx="7096800" cy="9809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Speed &amp; Efficiency​​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1214001" y="3624898"/>
            <a:ext cx="7096800" cy="9174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Consistency &amp; Accuracy​​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1226701" y="4137501"/>
            <a:ext cx="7084100" cy="815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Test Coverage​​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1226701" y="4612005"/>
            <a:ext cx="7084100" cy="7523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Cost-Effective​​</a:t>
            </a:r>
            <a:endParaRPr lang="en-US" sz="1750"/>
          </a:p>
        </p:txBody>
      </p:sp>
      <p:sp>
        <p:nvSpPr>
          <p:cNvPr id="10" name="Text 6"/>
          <p:cNvSpPr/>
          <p:nvPr/>
        </p:nvSpPr>
        <p:spPr>
          <a:xfrm>
            <a:off x="1239401" y="5188109"/>
            <a:ext cx="7071400" cy="5491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Detailed Reporting​</a:t>
            </a:r>
            <a:endParaRPr lang="en-US" sz="17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59779" y="2089720"/>
            <a:ext cx="7651021" cy="202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Our Journey with Automation</a:t>
            </a:r>
            <a:endParaRPr lang="en-US" sz="5681"/>
          </a:p>
        </p:txBody>
      </p:sp>
      <p:sp>
        <p:nvSpPr>
          <p:cNvPr id="6" name="Shape 2"/>
          <p:cNvSpPr/>
          <p:nvPr/>
        </p:nvSpPr>
        <p:spPr>
          <a:xfrm>
            <a:off x="833199" y="4466749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88601" y="4400193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SELENIUM​</a:t>
            </a:r>
            <a:endParaRPr lang="en-US" sz="1750"/>
          </a:p>
        </p:txBody>
      </p:sp>
      <p:sp>
        <p:nvSpPr>
          <p:cNvPr id="8" name="Shape 4"/>
          <p:cNvSpPr/>
          <p:nvPr/>
        </p:nvSpPr>
        <p:spPr>
          <a:xfrm>
            <a:off x="833199" y="4877753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88601" y="4811197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TESTNG​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5288756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188601" y="5222200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PAGE OBJECT MODEL​</a:t>
            </a:r>
            <a:endParaRPr lang="en-US" sz="1750"/>
          </a:p>
        </p:txBody>
      </p:sp>
      <p:sp>
        <p:nvSpPr>
          <p:cNvPr id="12" name="Shape 8"/>
          <p:cNvSpPr/>
          <p:nvPr/>
        </p:nvSpPr>
        <p:spPr>
          <a:xfrm>
            <a:off x="833199" y="5699760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43000" y="5619750"/>
            <a:ext cx="7029450" cy="11811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BDD Cucumber</a:t>
            </a: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API TESTING</a:t>
            </a: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EXTENT REPORT</a:t>
            </a: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​</a:t>
            </a:r>
          </a:p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833199" y="6061710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9" name="Shape 4"/>
          <p:cNvSpPr/>
          <p:nvPr/>
        </p:nvSpPr>
        <p:spPr>
          <a:xfrm>
            <a:off x="833199" y="6382703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9CBB38-6DF0-B8F9-28B7-EFAAE3A7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076" y="675861"/>
            <a:ext cx="8422967" cy="65498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81589" y="1401961"/>
            <a:ext cx="6244153" cy="1415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 Scenario Modules</a:t>
            </a:r>
            <a:endParaRPr lang="en-US" sz="4117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89" y="270291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68989" y="3569414"/>
            <a:ext cx="2512774" cy="8602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Login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132290" y="4194572"/>
            <a:ext cx="2449473" cy="6253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Home page​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19590" y="4643676"/>
            <a:ext cx="2462173" cy="6126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Registration​</a:t>
            </a:r>
            <a:endParaRPr lang="en-US" sz="1750" dirty="0">
              <a:latin typeface="Source Sans Pro"/>
              <a:ea typeface="Source Sans Pro"/>
            </a:endParaRPr>
          </a:p>
        </p:txBody>
      </p:sp>
      <p:sp>
        <p:nvSpPr>
          <p:cNvPr id="9" name="Text 5"/>
          <p:cNvSpPr/>
          <p:nvPr/>
        </p:nvSpPr>
        <p:spPr>
          <a:xfrm>
            <a:off x="2119590" y="5054678"/>
            <a:ext cx="2462173" cy="1041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</a:rPr>
              <a:t>Sign in</a:t>
            </a: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</a:rPr>
              <a:t>Login in</a:t>
            </a: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1750" kern="0" spc="-35" dirty="0">
              <a:solidFill>
                <a:srgbClr val="272525"/>
              </a:solidFill>
              <a:latin typeface="Source Sans Pro"/>
              <a:ea typeface="Source Sans Pro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1750" dirty="0">
              <a:solidFill>
                <a:srgbClr val="000000"/>
              </a:solidFill>
              <a:latin typeface="Source Sans Pro"/>
              <a:ea typeface="Source Sans 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967190" y="5980033"/>
            <a:ext cx="2462173" cy="5618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>
              <a:lnSpc>
                <a:spcPts val="2624"/>
              </a:lnSpc>
              <a:buSzPct val="100000"/>
            </a:pPr>
            <a:endParaRPr lang="en-US" sz="1750" kern="0" spc="-35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819" y="270291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584819" y="3594814"/>
            <a:ext cx="2563693" cy="771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Search</a:t>
            </a:r>
            <a:endParaRPr lang="en-US" sz="2058"/>
          </a:p>
        </p:txBody>
      </p:sp>
      <p:sp>
        <p:nvSpPr>
          <p:cNvPr id="13" name="Text 8"/>
          <p:cNvSpPr/>
          <p:nvPr/>
        </p:nvSpPr>
        <p:spPr>
          <a:xfrm>
            <a:off x="4711621" y="4105672"/>
            <a:ext cx="2436892" cy="714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Search Pet​</a:t>
            </a:r>
            <a:endParaRPr lang="en-US" sz="1750">
              <a:latin typeface="Source Sans Pro"/>
              <a:ea typeface="Source Sans Pro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698921" y="4643676"/>
            <a:ext cx="2449592" cy="6126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Select Pet​</a:t>
            </a:r>
            <a:endParaRPr lang="en-US" sz="1750">
              <a:latin typeface="Source Sans Pro"/>
              <a:ea typeface="Source Sans Pro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711621" y="5041979"/>
            <a:ext cx="2436892" cy="6253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Pet Details​</a:t>
            </a:r>
            <a:endParaRPr lang="en-US" sz="175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568" y="2702917"/>
            <a:ext cx="555427" cy="55542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51568" y="3531314"/>
            <a:ext cx="2563574" cy="8475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Cart</a:t>
            </a:r>
            <a:endParaRPr lang="en-US" sz="2058"/>
          </a:p>
        </p:txBody>
      </p:sp>
      <p:sp>
        <p:nvSpPr>
          <p:cNvPr id="18" name="Text 12"/>
          <p:cNvSpPr/>
          <p:nvPr/>
        </p:nvSpPr>
        <p:spPr>
          <a:xfrm>
            <a:off x="7176770" y="4118372"/>
            <a:ext cx="2538373" cy="7650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Shopping Cart​</a:t>
            </a:r>
            <a:endParaRPr lang="en-US" sz="1750"/>
          </a:p>
        </p:txBody>
      </p:sp>
      <p:sp>
        <p:nvSpPr>
          <p:cNvPr id="19" name="Text 13"/>
          <p:cNvSpPr/>
          <p:nvPr/>
        </p:nvSpPr>
        <p:spPr>
          <a:xfrm>
            <a:off x="7189470" y="4630976"/>
            <a:ext cx="2525673" cy="688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Update Cart​</a:t>
            </a:r>
            <a:endParaRPr lang="en-US" sz="1750"/>
          </a:p>
        </p:txBody>
      </p:sp>
      <p:sp>
        <p:nvSpPr>
          <p:cNvPr id="20" name="Text 14"/>
          <p:cNvSpPr/>
          <p:nvPr/>
        </p:nvSpPr>
        <p:spPr>
          <a:xfrm>
            <a:off x="7189470" y="5067379"/>
            <a:ext cx="2525673" cy="6634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Payment &amp; Checkout​ </a:t>
            </a:r>
            <a:endParaRPr 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Arial"/>
            </a:endParaRPr>
          </a:p>
          <a:p>
            <a:pPr marL="342900" indent="-342900">
              <a:lnSpc>
                <a:spcPts val="2624"/>
              </a:lnSpc>
              <a:buSzPct val="100000"/>
              <a:buFontTx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Arial"/>
              </a:rPr>
              <a:t>Generate Invoice</a:t>
            </a:r>
          </a:p>
          <a:p>
            <a:pPr marL="342900" indent="-342900">
              <a:lnSpc>
                <a:spcPts val="2624"/>
              </a:lnSpc>
              <a:buSzPct val="100000"/>
              <a:buFontTx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Arial"/>
              </a:rPr>
              <a:t>Account details</a:t>
            </a:r>
            <a:endParaRPr lang="en-US" dirty="0"/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1750" kern="0" spc="-35" dirty="0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10022999" y="3531314"/>
            <a:ext cx="2258893" cy="11362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0" b="1" kern="0" spc="-41">
              <a:solidFill>
                <a:srgbClr val="272525"/>
              </a:solidFill>
              <a:latin typeface="adonis-web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10073600" y="4876998"/>
            <a:ext cx="2436892" cy="13619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endParaRPr lang="en-US" sz="1750" kern="0" spc="-35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81589" y="1179036"/>
            <a:ext cx="8281630" cy="1117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 FLOW</a:t>
            </a:r>
            <a:endParaRPr lang="en-US" sz="5681" dirty="0"/>
          </a:p>
        </p:txBody>
      </p:sp>
      <p:sp>
        <p:nvSpPr>
          <p:cNvPr id="5" name="Text 2"/>
          <p:cNvSpPr/>
          <p:nvPr/>
        </p:nvSpPr>
        <p:spPr>
          <a:xfrm>
            <a:off x="1471890" y="2266949"/>
            <a:ext cx="10810002" cy="4343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Home page</a:t>
            </a:r>
          </a:p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Registration</a:t>
            </a:r>
          </a:p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endParaRPr 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84590" y="2952194"/>
            <a:ext cx="10797302" cy="3924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Login​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471890" y="3388598"/>
            <a:ext cx="10810002" cy="434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Search Pet​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471890" y="3825002"/>
            <a:ext cx="1081000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Select Pet </a:t>
            </a:r>
            <a:endParaRPr lang="en-US" sz="1750" dirty="0">
              <a:latin typeface="Source Sans Pro"/>
              <a:ea typeface="Source Sans Pro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71890" y="4223306"/>
            <a:ext cx="10810002" cy="434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Pet Details​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471890" y="4659709"/>
            <a:ext cx="10810002" cy="4348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</a:rPr>
              <a:t>Add to cart</a:t>
            </a:r>
          </a:p>
        </p:txBody>
      </p:sp>
      <p:sp>
        <p:nvSpPr>
          <p:cNvPr id="11" name="Text 8"/>
          <p:cNvSpPr/>
          <p:nvPr/>
        </p:nvSpPr>
        <p:spPr>
          <a:xfrm>
            <a:off x="1471890" y="5083413"/>
            <a:ext cx="10810002" cy="3840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Update Cart​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471890" y="5507117"/>
            <a:ext cx="10810002" cy="3713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Payment &amp; Checkout​</a:t>
            </a:r>
          </a:p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Generate Invoice</a:t>
            </a:r>
          </a:p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Account details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348389" y="6501288"/>
            <a:ext cx="9933503" cy="775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782399" y="1693982"/>
            <a:ext cx="3187621" cy="13699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088"/>
              </a:lnSpc>
              <a:buNone/>
            </a:pPr>
            <a:r>
              <a:rPr lang="en-US" sz="3200" b="1" kern="0" spc="-49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TEST EXECUTION</a:t>
            </a:r>
            <a:endParaRPr lang="en-US" sz="3200">
              <a:latin typeface="adonis-web"/>
              <a:ea typeface="adonis-web"/>
              <a:cs typeface="Calibri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5099" y="2450267"/>
            <a:ext cx="7515701" cy="1606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Execution is the process of performing test cases to identify bugs, errors and other potential issues that a software could have.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858401" y="3519091"/>
            <a:ext cx="7452400" cy="1082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Execution Phases​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883801" y="4184094"/>
            <a:ext cx="7427000" cy="7904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Execution Cycle​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833199" y="5224463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36D377-ADCE-64B5-2D6F-16466FEE2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359" y="1571796"/>
            <a:ext cx="6166355" cy="4969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44013" y="834033"/>
            <a:ext cx="7404016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BDD CUCUMBER</a:t>
            </a:r>
            <a:endParaRPr lang="en-US" sz="5681"/>
          </a:p>
        </p:txBody>
      </p:sp>
      <p:sp>
        <p:nvSpPr>
          <p:cNvPr id="6" name="Text 2"/>
          <p:cNvSpPr/>
          <p:nvPr/>
        </p:nvSpPr>
        <p:spPr>
          <a:xfrm>
            <a:off x="833199" y="2069187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Behavior-Driven Development (BDD)</a:t>
            </a:r>
            <a:endParaRPr lang="en-US" sz="1750"/>
          </a:p>
        </p:txBody>
      </p:sp>
      <p:sp>
        <p:nvSpPr>
          <p:cNvPr id="7" name="Shape 3"/>
          <p:cNvSpPr/>
          <p:nvPr/>
        </p:nvSpPr>
        <p:spPr>
          <a:xfrm>
            <a:off x="833199" y="2718911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88601" y="2652355"/>
            <a:ext cx="712220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Cart functionality we used this approach. Approach to software development that emphasizes collaboration between stakeholders (business, development, testing). </a:t>
            </a:r>
            <a:endParaRPr lang="en-US" sz="1750"/>
          </a:p>
        </p:txBody>
      </p:sp>
      <p:sp>
        <p:nvSpPr>
          <p:cNvPr id="9" name="Shape 5"/>
          <p:cNvSpPr/>
          <p:nvPr/>
        </p:nvSpPr>
        <p:spPr>
          <a:xfrm>
            <a:off x="833199" y="3796427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88601" y="3729871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Focuses on defining behavior using examples in natural language.</a:t>
            </a:r>
            <a:endParaRPr lang="en-US" sz="1750"/>
          </a:p>
        </p:txBody>
      </p:sp>
      <p:sp>
        <p:nvSpPr>
          <p:cNvPr id="11" name="Text 7"/>
          <p:cNvSpPr/>
          <p:nvPr/>
        </p:nvSpPr>
        <p:spPr>
          <a:xfrm>
            <a:off x="833199" y="4313039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Cucumber Framework</a:t>
            </a:r>
            <a:endParaRPr lang="en-US" sz="1750"/>
          </a:p>
        </p:txBody>
      </p:sp>
      <p:sp>
        <p:nvSpPr>
          <p:cNvPr id="12" name="Shape 8"/>
          <p:cNvSpPr/>
          <p:nvPr/>
        </p:nvSpPr>
        <p:spPr>
          <a:xfrm>
            <a:off x="833199" y="4962763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88601" y="4896207"/>
            <a:ext cx="712220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BDD tool that supports the creation of executable specifications. Uses Gherkin syntax (Given-When-Then) for describing scenarios in plain text.</a:t>
            </a:r>
            <a:endParaRPr lang="en-US" sz="1750"/>
          </a:p>
        </p:txBody>
      </p:sp>
      <p:sp>
        <p:nvSpPr>
          <p:cNvPr id="14" name="Text 10"/>
          <p:cNvSpPr/>
          <p:nvPr/>
        </p:nvSpPr>
        <p:spPr>
          <a:xfrm>
            <a:off x="833199" y="5812631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and Benefits</a:t>
            </a:r>
            <a:endParaRPr lang="en-US" sz="1750"/>
          </a:p>
        </p:txBody>
      </p:sp>
      <p:sp>
        <p:nvSpPr>
          <p:cNvPr id="15" name="Text 11"/>
          <p:cNvSpPr/>
          <p:nvPr/>
        </p:nvSpPr>
        <p:spPr>
          <a:xfrm>
            <a:off x="833199" y="6395799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Integrates with various programming languages (Java, Ruby, etc.) and testing frameworks (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JUnit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TestNG). Enhances collaboration, clarity, and test automation efficiency. 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ED910F-8249-B67E-E46B-528A25E3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99" y="449979"/>
            <a:ext cx="6110230" cy="4512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55FC4-2194-41B2-DEBE-D5DF4186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635" y="5307621"/>
            <a:ext cx="2454137" cy="2080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670</Words>
  <Application>Microsoft Office PowerPoint</Application>
  <PresentationFormat>Custom</PresentationFormat>
  <Paragraphs>144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"Source Sans Pro", "Source Sans Pro_EmbeddedFont", "Source Sans Pro_MSFontService", Sans-Serif</vt:lpstr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Basanagoud Patil</cp:lastModifiedBy>
  <cp:revision>52</cp:revision>
  <dcterms:created xsi:type="dcterms:W3CDTF">2024-06-18T15:29:19Z</dcterms:created>
  <dcterms:modified xsi:type="dcterms:W3CDTF">2024-06-20T02:48:54Z</dcterms:modified>
</cp:coreProperties>
</file>